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9" r:id="rId3"/>
    <p:sldId id="268" r:id="rId4"/>
    <p:sldId id="295" r:id="rId5"/>
    <p:sldId id="263" r:id="rId6"/>
    <p:sldId id="274" r:id="rId7"/>
    <p:sldId id="278" r:id="rId8"/>
    <p:sldId id="273" r:id="rId9"/>
    <p:sldId id="267" r:id="rId10"/>
    <p:sldId id="302" r:id="rId11"/>
    <p:sldId id="297" r:id="rId12"/>
    <p:sldId id="265" r:id="rId13"/>
    <p:sldId id="283" r:id="rId14"/>
    <p:sldId id="299" r:id="rId15"/>
    <p:sldId id="266" r:id="rId16"/>
    <p:sldId id="301" r:id="rId17"/>
    <p:sldId id="272" r:id="rId18"/>
    <p:sldId id="271" r:id="rId19"/>
    <p:sldId id="298" r:id="rId20"/>
    <p:sldId id="270" r:id="rId21"/>
    <p:sldId id="279" r:id="rId22"/>
    <p:sldId id="285" r:id="rId23"/>
    <p:sldId id="291" r:id="rId24"/>
    <p:sldId id="290" r:id="rId25"/>
    <p:sldId id="264" r:id="rId26"/>
    <p:sldId id="262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25B0B0B-2E6F-4EC2-B29D-A41144459A6D}">
          <p14:sldIdLst>
            <p14:sldId id="256"/>
            <p14:sldId id="269"/>
            <p14:sldId id="268"/>
            <p14:sldId id="295"/>
            <p14:sldId id="263"/>
            <p14:sldId id="274"/>
            <p14:sldId id="278"/>
            <p14:sldId id="273"/>
            <p14:sldId id="267"/>
            <p14:sldId id="302"/>
            <p14:sldId id="297"/>
            <p14:sldId id="265"/>
            <p14:sldId id="283"/>
            <p14:sldId id="299"/>
            <p14:sldId id="266"/>
            <p14:sldId id="301"/>
            <p14:sldId id="272"/>
            <p14:sldId id="271"/>
            <p14:sldId id="298"/>
            <p14:sldId id="270"/>
            <p14:sldId id="279"/>
            <p14:sldId id="285"/>
            <p14:sldId id="291"/>
            <p14:sldId id="290"/>
            <p14:sldId id="264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3"/>
    <p:restoredTop sz="94694"/>
  </p:normalViewPr>
  <p:slideViewPr>
    <p:cSldViewPr snapToGrid="0">
      <p:cViewPr varScale="1">
        <p:scale>
          <a:sx n="108" d="100"/>
          <a:sy n="108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41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EEFDC06-1451-4DD2-806E-67617C21B6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4F099B-C422-4E7D-A862-A12C9DAB59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12D0E-52E3-4ACA-B2BD-68921FEDA1DD}" type="datetimeFigureOut">
              <a:rPr lang="de-DE" smtClean="0"/>
              <a:t>14.05.2021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BB85CC-6F9D-48FE-862B-EA41B05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10B3A3-8E12-43EB-A5C7-EEEA941DE0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17BAB-1C46-4576-AE9D-DDDDF22D86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763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17:40:51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0,'7940'3873,"-7933"-3870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17:41:09.8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7947 0,'-7937'3871,"7927"-3866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11007-30B3-4688-AD6C-B1EE3FB4F847}" type="datetimeFigureOut">
              <a:rPr lang="de-DE" smtClean="0"/>
              <a:t>14.05.2021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D0E0C-8830-49D5-9A29-4976F56F2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60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 </a:t>
            </a:r>
            <a:r>
              <a:rPr lang="de-DE" dirty="0" err="1"/>
              <a:t>Pygame</a:t>
            </a:r>
            <a:r>
              <a:rPr lang="de-DE" dirty="0"/>
              <a:t> (10 Minuten) bis 16:35</a:t>
            </a:r>
          </a:p>
          <a:p>
            <a:r>
              <a:rPr lang="de-DE" dirty="0"/>
              <a:t>Erste Coding Session + Besprechung  bis 16:50 + 16:55</a:t>
            </a:r>
          </a:p>
          <a:p>
            <a:r>
              <a:rPr lang="de-DE" dirty="0"/>
              <a:t>Wie bewegt sich eine Schlange 17:00</a:t>
            </a:r>
          </a:p>
          <a:p>
            <a:r>
              <a:rPr lang="de-DE" dirty="0"/>
              <a:t>Zweite Coding Session + Besprechung 17:20 + 17:25</a:t>
            </a:r>
          </a:p>
          <a:p>
            <a:r>
              <a:rPr lang="de-DE" dirty="0"/>
              <a:t>Geschwindigkeit 17:30</a:t>
            </a:r>
          </a:p>
          <a:p>
            <a:r>
              <a:rPr lang="de-DE" dirty="0"/>
              <a:t>Dritte Coding Session + Besprechung 17:40</a:t>
            </a:r>
          </a:p>
          <a:p>
            <a:r>
              <a:rPr lang="de-DE" dirty="0"/>
              <a:t>Vierte Coding Session + Besprechung 17:50 + 17:55</a:t>
            </a:r>
          </a:p>
          <a:p>
            <a:r>
              <a:rPr lang="de-DE" dirty="0"/>
              <a:t>Fünfte Coding Session + Besprechung 18:15 + 18:20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94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46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liste eingehen und darauf, dass kein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66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liste eingehen und darauf, dass kein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21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Hilfe zum </a:t>
            </a:r>
            <a:r>
              <a:rPr lang="de-DE" dirty="0" err="1"/>
              <a:t>start</a:t>
            </a:r>
            <a:r>
              <a:rPr lang="de-DE" dirty="0"/>
              <a:t> z.B. Beispiel für eine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592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Hilfe zum </a:t>
            </a:r>
            <a:r>
              <a:rPr lang="de-DE" dirty="0" err="1"/>
              <a:t>start</a:t>
            </a:r>
            <a:r>
              <a:rPr lang="de-DE" dirty="0"/>
              <a:t> z.B. Beispiel für eine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14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6AE53-B2C7-432B-ADD5-ECFB023F96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61822"/>
            <a:ext cx="9144000" cy="147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A4AAEA-5A91-4E25-9E62-467CDD37A0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84414"/>
            <a:ext cx="9144000" cy="420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Referentin: Maria </a:t>
            </a:r>
            <a:r>
              <a:rPr lang="de-DE" dirty="0" err="1"/>
              <a:t>Musterfau</a:t>
            </a:r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3E55D6D4-C2C9-4B69-A187-94C71E593750}"/>
              </a:ext>
            </a:extLst>
          </p:cNvPr>
          <p:cNvSpPr txBox="1">
            <a:spLocks/>
          </p:cNvSpPr>
          <p:nvPr userDrawn="1"/>
        </p:nvSpPr>
        <p:spPr>
          <a:xfrm>
            <a:off x="1524000" y="4317257"/>
            <a:ext cx="9144000" cy="42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Datum: 9. Mai 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856EDD6-AADC-6F44-8203-C34AF2A465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30" y="501056"/>
            <a:ext cx="3240539" cy="62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1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Aufzähl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3A708-B159-4407-B697-73423997D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7244562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Überschrift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1954EA-FCA8-47DD-A266-F377A8399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75171"/>
            <a:ext cx="10515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2000"/>
            </a:lvl1pPr>
            <a:lvl2pPr marL="6858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800"/>
            </a:lvl2pPr>
            <a:lvl3pPr marL="11430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600"/>
            </a:lvl3pPr>
            <a:lvl4pPr marL="16002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400"/>
            </a:lvl4pPr>
            <a:lvl5pPr marL="20574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200"/>
            </a:lvl5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46E6A8-BEA7-410B-87A7-1D83F76B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315" y="5814109"/>
            <a:ext cx="614050" cy="365125"/>
          </a:xfrm>
          <a:prstGeom prst="rect">
            <a:avLst/>
          </a:prstGeom>
        </p:spPr>
        <p:txBody>
          <a:bodyPr/>
          <a:lstStyle/>
          <a:p>
            <a:fld id="{5537AFB6-6A86-43AD-9B5F-93E1DB4BE141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FA3AAC-4C5A-1C4D-8B58-FA7145333E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69550"/>
            <a:ext cx="2778181" cy="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6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Produk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3A708-B159-4407-B697-73423997D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4752528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Überschrift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1954EA-FCA8-47DD-A266-F377A8399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75171"/>
            <a:ext cx="10515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2000"/>
            </a:lvl1pPr>
            <a:lvl2pPr marL="6858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800"/>
            </a:lvl2pPr>
            <a:lvl3pPr marL="11430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600"/>
            </a:lvl3pPr>
            <a:lvl4pPr marL="16002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400"/>
            </a:lvl4pPr>
            <a:lvl5pPr marL="20574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200"/>
            </a:lvl5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46E6A8-BEA7-410B-87A7-1D83F76B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315" y="5814109"/>
            <a:ext cx="614050" cy="365125"/>
          </a:xfrm>
          <a:prstGeom prst="rect">
            <a:avLst/>
          </a:prstGeom>
        </p:spPr>
        <p:txBody>
          <a:bodyPr/>
          <a:lstStyle/>
          <a:p>
            <a:fld id="{5537AFB6-6A86-43AD-9B5F-93E1DB4BE141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Bildplatzhalter 2">
            <a:extLst>
              <a:ext uri="{FF2B5EF4-FFF2-40B4-BE49-F238E27FC236}">
                <a16:creationId xmlns:a16="http://schemas.microsoft.com/office/drawing/2014/main" id="{7B22C963-7C47-4D2A-9B10-30188867986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276347" y="1320429"/>
            <a:ext cx="2751018" cy="16473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Produktlogo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E42915-CD30-564E-A3AA-05A360EA46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69550"/>
            <a:ext cx="2778181" cy="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2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2BB45-E8FF-4C7E-BDB8-016285A5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1847745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Kapitel 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6EC81B-8308-4637-B6D3-AE673FEFD6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797765"/>
            <a:ext cx="10515600" cy="2291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404905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Spalt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ABFFC1-E902-43AD-AD1B-A2E58A5F8B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575171"/>
            <a:ext cx="5181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2000"/>
            </a:lvl1pPr>
            <a:lvl2pPr marL="6858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800"/>
            </a:lvl2pPr>
            <a:lvl3pPr marL="11430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600"/>
            </a:lvl3pPr>
            <a:lvl4pPr marL="16002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400"/>
            </a:lvl4pPr>
            <a:lvl5pPr marL="20574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200"/>
            </a:lvl5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B7CA84A-9CF9-413E-89DC-C4AFF04D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315" y="5814109"/>
            <a:ext cx="614050" cy="365125"/>
          </a:xfrm>
          <a:prstGeom prst="rect">
            <a:avLst/>
          </a:prstGeom>
        </p:spPr>
        <p:txBody>
          <a:bodyPr/>
          <a:lstStyle/>
          <a:p>
            <a:fld id="{5537AFB6-6A86-43AD-9B5F-93E1DB4BE141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C56F2E6-2479-4DED-BA5D-F9CFCD45AA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7244562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Überschrift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23B6481-3D68-4356-8AB5-93AE564A542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72200" y="1575171"/>
            <a:ext cx="5181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2000"/>
            </a:lvl1pPr>
            <a:lvl2pPr marL="6858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800"/>
            </a:lvl2pPr>
            <a:lvl3pPr marL="11430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600"/>
            </a:lvl3pPr>
            <a:lvl4pPr marL="16002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400"/>
            </a:lvl4pPr>
            <a:lvl5pPr marL="20574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200"/>
            </a:lvl5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3FCA97-72D0-D349-9644-A2189B3F4D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69550"/>
            <a:ext cx="2778181" cy="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7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8B28D074-2ACC-4BD3-87DD-0F2A2B45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EDF6D55-366D-47D4-A0A8-0A910AA2C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71"/>
            <a:ext cx="10515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2000">
                <a:solidFill>
                  <a:schemeClr val="bg1"/>
                </a:solidFill>
              </a:defRPr>
            </a:lvl1pPr>
            <a:lvl2pPr marL="6858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1600">
                <a:solidFill>
                  <a:schemeClr val="bg1"/>
                </a:solidFill>
              </a:defRPr>
            </a:lvl3pPr>
            <a:lvl4pPr marL="16002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1400">
                <a:solidFill>
                  <a:schemeClr val="bg1"/>
                </a:solidFill>
              </a:defRPr>
            </a:lvl4pPr>
            <a:lvl5pPr marL="20574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1597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705E87-4C2C-461B-92AF-724F9FD4F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75171"/>
            <a:ext cx="6172200" cy="4601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2979C1-E2BA-4C49-9567-A45B3A297E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575171"/>
            <a:ext cx="3932237" cy="46017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B36E1FD-C120-498B-A82B-E2966B191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7244562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Überschrift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73DF2E-D393-2D49-9A7E-731F3B674A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69550"/>
            <a:ext cx="2778181" cy="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0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seitig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705E87-4C2C-461B-92AF-724F9FD4F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24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lienabschlus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6AE53-B2C7-432B-ADD5-ECFB023F96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61822"/>
            <a:ext cx="9144000" cy="147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Vielen Dank für Ihre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A4AAEA-5A91-4E25-9E62-467CDD37A0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84414"/>
            <a:ext cx="9144000" cy="420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Referentin: Maria </a:t>
            </a:r>
            <a:r>
              <a:rPr lang="de-DE" dirty="0" err="1"/>
              <a:t>Musterfau</a:t>
            </a:r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3E55D6D4-C2C9-4B69-A187-94C71E593750}"/>
              </a:ext>
            </a:extLst>
          </p:cNvPr>
          <p:cNvSpPr txBox="1">
            <a:spLocks/>
          </p:cNvSpPr>
          <p:nvPr userDrawn="1"/>
        </p:nvSpPr>
        <p:spPr>
          <a:xfrm>
            <a:off x="1524000" y="4317257"/>
            <a:ext cx="9144000" cy="42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Datum: 9. Mai 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3EF4B5-11E8-3D40-A6BE-A74B47A65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84" y="551611"/>
            <a:ext cx="2717516" cy="5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FB3D6F40-36B6-427E-9139-43651519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102"/>
            <a:ext cx="10515600" cy="882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05DAF1E-B4FD-4ACB-BCDB-633E5776E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5171"/>
            <a:ext cx="10515600" cy="460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2B05A9B-F2E4-4E79-B7E3-33B6033EE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15" y="5814109"/>
            <a:ext cx="614050" cy="365125"/>
          </a:xfrm>
          <a:prstGeom prst="rect">
            <a:avLst/>
          </a:prstGeom>
        </p:spPr>
        <p:txBody>
          <a:bodyPr/>
          <a:lstStyle/>
          <a:p>
            <a:fld id="{5537AFB6-6A86-43AD-9B5F-93E1DB4BE1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63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4" r:id="rId6"/>
    <p:sldLayoutId id="2147483657" r:id="rId7"/>
    <p:sldLayoutId id="2147483659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Calibri" panose="020F050202020403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" panose="020F050202020403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" panose="020F0502020204030204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" panose="020F050202020403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game.org/wiki/GettingStarte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FvqStqPCRU" TargetMode="External"/><Relationship Id="rId2" Type="http://schemas.openxmlformats.org/officeDocument/2006/relationships/hyperlink" Target="https://www.python-lernen.de/grundgeruest-fuer-pygame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BD611C7-03EA-1248-8544-1E78E216D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Snake in Python programmieren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9F1C57D8-0B28-E240-A21A-4B85B1B2A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Alexander Berndt und Tim Budras</a:t>
            </a:r>
          </a:p>
        </p:txBody>
      </p:sp>
    </p:spTree>
    <p:extLst>
      <p:ext uri="{BB962C8B-B14F-4D97-AF65-F5344CB8AC3E}">
        <p14:creationId xmlns:p14="http://schemas.microsoft.com/office/powerpoint/2010/main" val="422608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C865E-2765-4EA2-A95F-EE80DCEB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Beispieloutput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DF71CE2-6954-4B83-BD20-47D0C18CC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3018"/>
            <a:ext cx="7173326" cy="392484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82E212B-C2CC-4659-919B-09239B6065A0}"/>
              </a:ext>
            </a:extLst>
          </p:cNvPr>
          <p:cNvSpPr txBox="1"/>
          <p:nvPr/>
        </p:nvSpPr>
        <p:spPr>
          <a:xfrm>
            <a:off x="8170606" y="1353018"/>
            <a:ext cx="3775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pygame</a:t>
            </a:r>
            <a:endParaRPr lang="de-DE" dirty="0"/>
          </a:p>
          <a:p>
            <a:endParaRPr lang="de-DE" dirty="0"/>
          </a:p>
          <a:p>
            <a:r>
              <a:rPr lang="de-DE" dirty="0"/>
              <a:t>HOEHE = 300</a:t>
            </a:r>
          </a:p>
          <a:p>
            <a:r>
              <a:rPr lang="de-DE" dirty="0"/>
              <a:t>BREITE = 600</a:t>
            </a:r>
          </a:p>
          <a:p>
            <a:r>
              <a:rPr lang="de-DE" dirty="0"/>
              <a:t>BLAU = (50, 153, 213)</a:t>
            </a:r>
          </a:p>
          <a:p>
            <a:endParaRPr lang="de-DE" dirty="0"/>
          </a:p>
          <a:p>
            <a:r>
              <a:rPr lang="de-DE" dirty="0" err="1"/>
              <a:t>pygame.init</a:t>
            </a:r>
            <a:r>
              <a:rPr lang="de-DE" dirty="0"/>
              <a:t>()</a:t>
            </a:r>
          </a:p>
          <a:p>
            <a:r>
              <a:rPr lang="de-DE" dirty="0" err="1"/>
              <a:t>fenster</a:t>
            </a:r>
            <a:r>
              <a:rPr lang="de-DE" dirty="0"/>
              <a:t> = </a:t>
            </a:r>
            <a:r>
              <a:rPr lang="de-DE" dirty="0" err="1"/>
              <a:t>pygame.display.set_mode</a:t>
            </a:r>
            <a:r>
              <a:rPr lang="de-DE" dirty="0"/>
              <a:t>((BREITE, HOEHE))  # </a:t>
            </a:r>
            <a:r>
              <a:rPr lang="de-DE" dirty="0" err="1"/>
              <a:t>fenster</a:t>
            </a:r>
            <a:r>
              <a:rPr lang="de-DE" dirty="0"/>
              <a:t> mit </a:t>
            </a:r>
            <a:r>
              <a:rPr lang="de-DE" dirty="0" err="1"/>
              <a:t>größe</a:t>
            </a:r>
            <a:r>
              <a:rPr lang="de-DE" dirty="0"/>
              <a:t> initialisieren</a:t>
            </a:r>
          </a:p>
          <a:p>
            <a:r>
              <a:rPr lang="de-DE" dirty="0" err="1"/>
              <a:t>pygame.draw.rect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fenster</a:t>
            </a:r>
            <a:r>
              <a:rPr lang="de-DE" dirty="0"/>
              <a:t>, BLAU, (0, 0, 20, 20)</a:t>
            </a:r>
          </a:p>
          <a:p>
            <a:r>
              <a:rPr lang="de-DE" dirty="0"/>
              <a:t>)</a:t>
            </a:r>
          </a:p>
          <a:p>
            <a:r>
              <a:rPr lang="de-DE" dirty="0" err="1"/>
              <a:t>pygame.display.update</a:t>
            </a:r>
            <a:r>
              <a:rPr lang="de-DE" dirty="0"/>
              <a:t>()</a:t>
            </a:r>
          </a:p>
          <a:p>
            <a:r>
              <a:rPr lang="de-DE" dirty="0" err="1"/>
              <a:t>run</a:t>
            </a:r>
            <a:r>
              <a:rPr lang="de-DE" dirty="0"/>
              <a:t> = True</a:t>
            </a:r>
          </a:p>
          <a:p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  <a:p>
            <a:r>
              <a:rPr lang="de-DE" dirty="0"/>
              <a:t>    pass</a:t>
            </a:r>
          </a:p>
        </p:txBody>
      </p:sp>
    </p:spTree>
    <p:extLst>
      <p:ext uri="{BB962C8B-B14F-4D97-AF65-F5344CB8AC3E}">
        <p14:creationId xmlns:p14="http://schemas.microsoft.com/office/powerpoint/2010/main" val="196114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E448E833-AE6A-447E-A0DC-832652EA5A9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 descr="dont forget update button - That Would Be Great (Office Space Bill  Lumbergh) | Make a Meme">
            <a:extLst>
              <a:ext uri="{FF2B5EF4-FFF2-40B4-BE49-F238E27FC236}">
                <a16:creationId xmlns:a16="http://schemas.microsoft.com/office/drawing/2014/main" id="{5DB573B2-B960-4C58-ACED-F4A0D967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2540"/>
            <a:ext cx="9412357" cy="68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06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1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09" y="1424539"/>
            <a:ext cx="5254592" cy="4379495"/>
          </a:xfrm>
        </p:spPr>
        <p:txBody>
          <a:bodyPr>
            <a:normAutofit/>
          </a:bodyPr>
          <a:lstStyle/>
          <a:p>
            <a:r>
              <a:rPr lang="de-DE" dirty="0"/>
              <a:t>Programmiere ein Quadrat, das:</a:t>
            </a:r>
          </a:p>
          <a:p>
            <a:pPr lvl="1"/>
            <a:r>
              <a:rPr lang="de-DE" dirty="0"/>
              <a:t>Sich zum Start in der Mitte des Fensters befindet</a:t>
            </a:r>
          </a:p>
          <a:p>
            <a:pPr lvl="1"/>
            <a:r>
              <a:rPr lang="de-DE" dirty="0"/>
              <a:t>Sich beim Drücken einer Pfeiltaste in die gedrückte Richtung bewegt</a:t>
            </a:r>
          </a:p>
          <a:p>
            <a:pPr lvl="1"/>
            <a:r>
              <a:rPr lang="de-DE" dirty="0"/>
              <a:t>Das Programm soll sich schließen, wenn auf das rote X (Kopfleiste Windows) gedrückt wird</a:t>
            </a:r>
          </a:p>
          <a:p>
            <a:r>
              <a:rPr lang="de-DE" dirty="0"/>
              <a:t>Beobachtungen:</a:t>
            </a:r>
          </a:p>
          <a:p>
            <a:pPr lvl="1"/>
            <a:r>
              <a:rPr lang="de-DE" dirty="0"/>
              <a:t>Was passiert wenn man das Quadrat aus dem Fenster rausbewegt?</a:t>
            </a:r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Recherchiere, wie sich das Bild und der Text im Header ändern lassen: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19C1CB7-F3CC-4208-94EA-D8E677D61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99" y="1424539"/>
            <a:ext cx="5254592" cy="449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4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bewegt sich eine Schlange?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Schlange: Liste von Blöcken</a:t>
            </a:r>
          </a:p>
          <a:p>
            <a:r>
              <a:rPr lang="de-DE" dirty="0"/>
              <a:t>Zwei Möglichkeiten für Reihenfolge, entweder Kopf erstes oder letztes Element</a:t>
            </a:r>
          </a:p>
          <a:p>
            <a:r>
              <a:rPr lang="de-DE" dirty="0"/>
              <a:t>Eigentlich egal, heute bitte Kopf letztes Element!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049777F-9B19-4B28-B821-BB69E231E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5" y="2901158"/>
            <a:ext cx="4282811" cy="1691787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D3773F-118A-499A-BC60-1EDC39969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09" y="2901158"/>
            <a:ext cx="4282811" cy="16917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C7DA50-83CD-46C5-9F9C-DFB4109E2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09" y="4995376"/>
            <a:ext cx="3817951" cy="1524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DEBCF86B-8517-4959-BCD9-AFC25F9E6989}"/>
                  </a:ext>
                </a:extLst>
              </p14:cNvPr>
              <p14:cNvContentPartPr/>
              <p14:nvPr/>
            </p14:nvContentPartPr>
            <p14:xfrm>
              <a:off x="1334788" y="3197512"/>
              <a:ext cx="2860900" cy="1395433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DEBCF86B-8517-4959-BCD9-AFC25F9E69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5788" y="3188514"/>
                <a:ext cx="2878540" cy="1413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2A3E5322-D43E-44C3-A7BE-C5F58DBA5988}"/>
                  </a:ext>
                </a:extLst>
              </p14:cNvPr>
              <p14:cNvContentPartPr/>
              <p14:nvPr/>
            </p14:nvContentPartPr>
            <p14:xfrm>
              <a:off x="1334846" y="3178351"/>
              <a:ext cx="2860842" cy="1395432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2A3E5322-D43E-44C3-A7BE-C5F58DBA59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846" y="3169353"/>
                <a:ext cx="2878482" cy="14130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155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bewegt sich eine Schlange?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snake</a:t>
            </a:r>
            <a:r>
              <a:rPr lang="de-DE" dirty="0"/>
              <a:t> = [(0,10),(10,10),(20,10)]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snake</a:t>
            </a:r>
            <a:r>
              <a:rPr lang="de-DE" dirty="0"/>
              <a:t> = [(10,10),(20,10),(30,10)]</a:t>
            </a:r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D3773F-118A-499A-BC60-1EDC3996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6422"/>
            <a:ext cx="4282811" cy="16917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3CFD3AC-F76C-4EE9-81F6-4ADA874A1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9813"/>
            <a:ext cx="3817951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2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Programmiere eine Schlange die:</a:t>
            </a:r>
          </a:p>
          <a:p>
            <a:pPr lvl="1"/>
            <a:r>
              <a:rPr lang="de-DE" dirty="0"/>
              <a:t>Aus mindestens 3 Quadraten besteht und eine konstante Länge hat</a:t>
            </a:r>
          </a:p>
          <a:p>
            <a:pPr lvl="1"/>
            <a:r>
              <a:rPr lang="de-DE" dirty="0"/>
              <a:t>Beim drücken soll sich der Kopf ein Stück in die Richtung bewegen (und den Körper hinter sich herziehen)</a:t>
            </a:r>
          </a:p>
          <a:p>
            <a:endParaRPr lang="de-DE" dirty="0"/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Zeichne die Schlange so, dass zwischen den einzelnen Quadraten kleine Abstände sind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D7AAD07-61A3-4AA0-9DCF-DA79780C5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68609"/>
            <a:ext cx="4282811" cy="16917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4F83E5-BDFE-4253-AEB7-D49146B02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430" y="4168609"/>
            <a:ext cx="3817951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2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snake.pop</a:t>
            </a:r>
            <a:r>
              <a:rPr lang="de-DE" dirty="0"/>
              <a:t>(0)</a:t>
            </a:r>
          </a:p>
          <a:p>
            <a:r>
              <a:rPr lang="de-DE" dirty="0" err="1"/>
              <a:t>snake.append</a:t>
            </a:r>
            <a:r>
              <a:rPr lang="de-DE" dirty="0"/>
              <a:t>(</a:t>
            </a:r>
            <a:r>
              <a:rPr lang="de-DE" dirty="0" err="1"/>
              <a:t>new_element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998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892FB-E8BD-4865-B50A-4118FF0C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719" y="2546003"/>
            <a:ext cx="7244562" cy="88299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Fühlt sich noch nicht wie Snake an!</a:t>
            </a:r>
          </a:p>
        </p:txBody>
      </p:sp>
    </p:spTree>
    <p:extLst>
      <p:ext uri="{BB962C8B-B14F-4D97-AF65-F5344CB8AC3E}">
        <p14:creationId xmlns:p14="http://schemas.microsoft.com/office/powerpoint/2010/main" val="194096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brauchen Geschwindigkeit!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Wikipedia:</a:t>
            </a:r>
          </a:p>
          <a:p>
            <a:r>
              <a:rPr lang="de-DE" dirty="0"/>
              <a:t>Die Geschwindigkeit beschreibt, wie schnell und in welcher Richtung ein Körper oder ein Phänomen im Lauf der Zeit seinen Ort verändert.</a:t>
            </a:r>
          </a:p>
          <a:p>
            <a:r>
              <a:rPr lang="de-DE" dirty="0"/>
              <a:t>Eine Geschwindigkeit wird durch ihren Betrag und die Bewegungsrichtung angegeben; es handelt sich also um eine vektorielle Größe.</a:t>
            </a:r>
          </a:p>
          <a:p>
            <a:endParaRPr lang="de-DE" dirty="0"/>
          </a:p>
          <a:p>
            <a:r>
              <a:rPr lang="de-DE" dirty="0"/>
              <a:t>Was ist der Betrag?</a:t>
            </a:r>
          </a:p>
          <a:p>
            <a:r>
              <a:rPr lang="de-DE" dirty="0"/>
              <a:t>Was ist die Richtung?</a:t>
            </a:r>
          </a:p>
          <a:p>
            <a:endParaRPr lang="de-DE" dirty="0"/>
          </a:p>
          <a:p>
            <a:r>
              <a:rPr lang="de-DE" dirty="0"/>
              <a:t>Für die Zeit:</a:t>
            </a:r>
          </a:p>
          <a:p>
            <a:r>
              <a:rPr lang="en-US" dirty="0" err="1"/>
              <a:t>pygame.time.Clock</a:t>
            </a:r>
            <a:r>
              <a:rPr lang="en-US" dirty="0"/>
              <a:t>().tick(n)</a:t>
            </a:r>
            <a:endParaRPr lang="de-DE" dirty="0"/>
          </a:p>
        </p:txBody>
      </p:sp>
      <p:pic>
        <p:nvPicPr>
          <p:cNvPr id="3" name="Grafik 2" descr="Ein Bild, das Text, Straße, Autobahn enthält.&#10;&#10;Automatisch generierte Beschreibung">
            <a:extLst>
              <a:ext uri="{FF2B5EF4-FFF2-40B4-BE49-F238E27FC236}">
                <a16:creationId xmlns:a16="http://schemas.microsoft.com/office/drawing/2014/main" id="{B1ABCA02-79A0-4B23-9B54-BB50D1F1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87" y="3429000"/>
            <a:ext cx="4799350" cy="26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9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brauchen Geschwindigkeit!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Wann ändert sich die Schlange?</a:t>
            </a:r>
          </a:p>
          <a:p>
            <a:r>
              <a:rPr lang="de-DE" dirty="0"/>
              <a:t>Wann ändert die Bewegungsrichtung</a:t>
            </a:r>
          </a:p>
        </p:txBody>
      </p:sp>
    </p:spTree>
    <p:extLst>
      <p:ext uri="{BB962C8B-B14F-4D97-AF65-F5344CB8AC3E}">
        <p14:creationId xmlns:p14="http://schemas.microsoft.com/office/powerpoint/2010/main" val="114514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Schon installiert?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71"/>
            <a:ext cx="10515600" cy="549193"/>
          </a:xfrm>
        </p:spPr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https://www.pygame.org/wiki/GettingStarted</a:t>
            </a:r>
            <a:endParaRPr lang="de-DE" dirty="0"/>
          </a:p>
          <a:p>
            <a:endParaRPr lang="de-DE" dirty="0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7868DFB-1736-4DE5-B3A6-9998E7E15C77}"/>
              </a:ext>
            </a:extLst>
          </p:cNvPr>
          <p:cNvSpPr txBox="1">
            <a:spLocks/>
          </p:cNvSpPr>
          <p:nvPr/>
        </p:nvSpPr>
        <p:spPr>
          <a:xfrm>
            <a:off x="838200" y="2124364"/>
            <a:ext cx="7244562" cy="882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Pygame</a:t>
            </a:r>
            <a:r>
              <a:rPr lang="de-DE" dirty="0"/>
              <a:t> Beispiel schon getestet?</a:t>
            </a:r>
          </a:p>
        </p:txBody>
      </p:sp>
      <p:sp>
        <p:nvSpPr>
          <p:cNvPr id="8" name="Titel 3">
            <a:extLst>
              <a:ext uri="{FF2B5EF4-FFF2-40B4-BE49-F238E27FC236}">
                <a16:creationId xmlns:a16="http://schemas.microsoft.com/office/drawing/2014/main" id="{BFF5FC33-579E-4C18-9D4C-DC366C42A0D3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7244562" cy="882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Noch Probleme?</a:t>
            </a:r>
          </a:p>
        </p:txBody>
      </p:sp>
    </p:spTree>
    <p:extLst>
      <p:ext uri="{BB962C8B-B14F-4D97-AF65-F5344CB8AC3E}">
        <p14:creationId xmlns:p14="http://schemas.microsoft.com/office/powerpoint/2010/main" val="284382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Schlange soll sich jetzt solange in eine Richtung bewegen, bis ein Knopf in eine andere Richtung gedrückt wird</a:t>
            </a:r>
          </a:p>
          <a:p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Die Schlange soll ihre Bewegungsrichtung nicht um 180° ändern, d.h. wenn Sie sich als letztes nach oben bewegt hat, muss sie sich erst nach rechts oder links bewegt haben, bevor sie wieder nach unten kann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4737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4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 Beginn des Spiels soll an zufälliger Stelle (innerhalb des Fensters) ein Apfel gezeichnet werden</a:t>
            </a:r>
          </a:p>
          <a:p>
            <a:r>
              <a:rPr lang="de-DE" dirty="0"/>
              <a:t>Apfel: grünes Quadrat</a:t>
            </a:r>
          </a:p>
          <a:p>
            <a:r>
              <a:rPr lang="de-DE" dirty="0"/>
              <a:t>Wenn der Apfel gefressen wird, wird ein neuer Apfel gezeichnet</a:t>
            </a:r>
          </a:p>
          <a:p>
            <a:endParaRPr lang="de-DE" dirty="0"/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Recherchiere wie ein Sound beim Fressen abgespielt werden kann</a:t>
            </a:r>
          </a:p>
          <a:p>
            <a:pPr lvl="1"/>
            <a:r>
              <a:rPr lang="de-DE" dirty="0"/>
              <a:t>Recherchiere, wie statt einem Rechteck ein Bild verwendet werden kann</a:t>
            </a:r>
          </a:p>
          <a:p>
            <a:pPr lvl="1"/>
            <a:endParaRPr lang="de-DE" dirty="0"/>
          </a:p>
          <a:p>
            <a:r>
              <a:rPr lang="de-DE" dirty="0" err="1">
                <a:solidFill>
                  <a:srgbClr val="24292E"/>
                </a:solidFill>
                <a:latin typeface="SFMono-Regular"/>
              </a:rPr>
              <a:t>i</a:t>
            </a:r>
            <a:r>
              <a:rPr lang="de-DE" b="0" i="0" dirty="0" err="1">
                <a:solidFill>
                  <a:srgbClr val="24292E"/>
                </a:solidFill>
                <a:effectLst/>
                <a:latin typeface="SFMono-Regular"/>
              </a:rPr>
              <a:t>mport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de-DE" b="0" i="0" dirty="0" err="1">
                <a:solidFill>
                  <a:srgbClr val="24292E"/>
                </a:solidFill>
                <a:effectLst/>
                <a:latin typeface="SFMono-Regular"/>
              </a:rPr>
              <a:t>random</a:t>
            </a:r>
            <a:endParaRPr lang="de-DE" b="0" i="0" dirty="0">
              <a:solidFill>
                <a:srgbClr val="24292E"/>
              </a:solidFill>
              <a:effectLst/>
              <a:latin typeface="SFMono-Regular"/>
            </a:endParaRPr>
          </a:p>
          <a:p>
            <a:r>
              <a:rPr lang="de-DE" b="0" i="0" dirty="0" err="1">
                <a:solidFill>
                  <a:srgbClr val="24292E"/>
                </a:solidFill>
                <a:effectLst/>
                <a:latin typeface="SFMono-Regular"/>
              </a:rPr>
              <a:t>random.</a:t>
            </a:r>
            <a:r>
              <a:rPr lang="de-DE" b="0" i="0" dirty="0" err="1">
                <a:effectLst/>
                <a:latin typeface="SFMono-Regular"/>
              </a:rPr>
              <a:t>randrange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de-DE" b="0" i="0" dirty="0">
                <a:effectLst/>
                <a:latin typeface="SFMono-Regular"/>
              </a:rPr>
              <a:t>0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lang="de-DE" b="0" i="0" dirty="0">
                <a:effectLst/>
                <a:latin typeface="SFMono-Regular"/>
              </a:rPr>
              <a:t>100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lang="de-DE" b="0" i="0" dirty="0">
                <a:effectLst/>
                <a:latin typeface="SFMono-Regular"/>
              </a:rPr>
              <a:t>5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)</a:t>
            </a:r>
          </a:p>
          <a:p>
            <a:r>
              <a:rPr lang="de-DE" dirty="0">
                <a:solidFill>
                  <a:srgbClr val="24292E"/>
                </a:solidFill>
                <a:latin typeface="SFMono-Regular"/>
              </a:rPr>
              <a:t>=&gt; Eine Zufallszahl die größer gleich 0 ist, kleiner als 100 und durch 5 teilbar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5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die Schlange einen Apfel frisst soll sie ein Stück länger werden	</a:t>
            </a:r>
          </a:p>
          <a:p>
            <a:r>
              <a:rPr lang="de-DE" dirty="0"/>
              <a:t>Wenn die Schlange mit sich selbst oder mit dem Bildschirmrand kollidiert ist das Spiel vorbei</a:t>
            </a:r>
          </a:p>
          <a:p>
            <a:endParaRPr lang="de-DE" dirty="0"/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Zeige einen Score auf dem Bildschirm an, der für jeden gefressen Apfel um eins erhöht wird</a:t>
            </a:r>
          </a:p>
        </p:txBody>
      </p:sp>
    </p:spTree>
    <p:extLst>
      <p:ext uri="{BB962C8B-B14F-4D97-AF65-F5344CB8AC3E}">
        <p14:creationId xmlns:p14="http://schemas.microsoft.com/office/powerpoint/2010/main" val="4191853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892FB-E8BD-4865-B50A-4118FF0C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719" y="2546003"/>
            <a:ext cx="7244562" cy="88299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Ideensammlung</a:t>
            </a:r>
          </a:p>
        </p:txBody>
      </p:sp>
    </p:spTree>
    <p:extLst>
      <p:ext uri="{BB962C8B-B14F-4D97-AF65-F5344CB8AC3E}">
        <p14:creationId xmlns:p14="http://schemas.microsoft.com/office/powerpoint/2010/main" val="46515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892FB-E8BD-4865-B50A-4118FF0C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719" y="2546003"/>
            <a:ext cx="7244562" cy="88299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Retro</a:t>
            </a:r>
          </a:p>
        </p:txBody>
      </p:sp>
    </p:spTree>
    <p:extLst>
      <p:ext uri="{BB962C8B-B14F-4D97-AF65-F5344CB8AC3E}">
        <p14:creationId xmlns:p14="http://schemas.microsoft.com/office/powerpoint/2010/main" val="3958922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https://www.google.com/search?q=snake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https://www.python-lernen.de/grundgeruest-fuer-pygame.htm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https://www.youtube.com/watch?v=QFvqStqPCRU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https://github.com/buti1021/snake-eal</a:t>
            </a:r>
          </a:p>
        </p:txBody>
      </p:sp>
    </p:spTree>
    <p:extLst>
      <p:ext uri="{BB962C8B-B14F-4D97-AF65-F5344CB8AC3E}">
        <p14:creationId xmlns:p14="http://schemas.microsoft.com/office/powerpoint/2010/main" val="305576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7262344-1C84-401D-97E0-E55D1C38D0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Danke für eure aktive Teilnahme!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9D52494-CB77-44D9-99DD-C7E8CD3C5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Alexander Berndt und Tim Budras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5F62A1-40AE-4AF2-A874-8B8535A39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(apple)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0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Kurze Umfrage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Allgemeines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Einführung in </a:t>
            </a:r>
            <a:r>
              <a:rPr lang="de-DE" dirty="0" err="1"/>
              <a:t>Pygame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Erste Coding Session + Besprechung 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Wie bewegt sich eine Schlange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Zweite Coding Session + Besprechung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Geschwindigkeit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Dritte Coding Session + Besprechung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Vierte Coding Session + Besprechung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Fünfte Coding Session + Besprechung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Abschluss</a:t>
            </a:r>
          </a:p>
          <a:p>
            <a:endParaRPr lang="de-DE" dirty="0"/>
          </a:p>
        </p:txBody>
      </p:sp>
      <p:pic>
        <p:nvPicPr>
          <p:cNvPr id="3" name="Grafik 2" descr="Ein Bild, das Vorhang, dunkel enthält.&#10;&#10;Automatisch generierte Beschreibung">
            <a:extLst>
              <a:ext uri="{FF2B5EF4-FFF2-40B4-BE49-F238E27FC236}">
                <a16:creationId xmlns:a16="http://schemas.microsoft.com/office/drawing/2014/main" id="{A7956BA9-0741-40E7-AE9B-C5A3C4C33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35" y="1622577"/>
            <a:ext cx="5111765" cy="36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1D898F-03C2-4327-B7B2-8B255CA7F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Tim Budras</a:t>
            </a:r>
          </a:p>
          <a:p>
            <a:r>
              <a:rPr lang="de-DE" dirty="0"/>
              <a:t>Student Wirtschaftsinformatik Bachelor HKA</a:t>
            </a:r>
          </a:p>
          <a:p>
            <a:r>
              <a:rPr lang="de-DE" dirty="0"/>
              <a:t>Im Moment:</a:t>
            </a:r>
          </a:p>
          <a:p>
            <a:r>
              <a:rPr lang="de-DE" dirty="0"/>
              <a:t>Bachelorthesis @ </a:t>
            </a:r>
            <a:r>
              <a:rPr lang="de-DE" dirty="0" err="1"/>
              <a:t>inovex</a:t>
            </a:r>
            <a:endParaRPr lang="de-DE" dirty="0"/>
          </a:p>
          <a:p>
            <a:r>
              <a:rPr lang="de-DE" dirty="0"/>
              <a:t>BLOCK A LOT Entwickler (blockalot.de)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1F6CF4-3588-4E4F-A054-5F42F32C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 &amp; Alex</a:t>
            </a:r>
          </a:p>
        </p:txBody>
      </p:sp>
      <p:pic>
        <p:nvPicPr>
          <p:cNvPr id="5" name="Picture 2" descr="Profilfoto von Tim Budras">
            <a:extLst>
              <a:ext uri="{FF2B5EF4-FFF2-40B4-BE49-F238E27FC236}">
                <a16:creationId xmlns:a16="http://schemas.microsoft.com/office/drawing/2014/main" id="{A9FC8525-BBB7-49F5-9269-2A65AECC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15" y="3706298"/>
            <a:ext cx="2470665" cy="24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ofilfoto von Alexander Berndt">
            <a:extLst>
              <a:ext uri="{FF2B5EF4-FFF2-40B4-BE49-F238E27FC236}">
                <a16:creationId xmlns:a16="http://schemas.microsoft.com/office/drawing/2014/main" id="{A318782E-F0BA-46EB-A8C9-4F3EFA4F3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82762" y="3706298"/>
            <a:ext cx="2470665" cy="24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4C1559E-B855-482D-8314-B0D585B94200}"/>
              </a:ext>
            </a:extLst>
          </p:cNvPr>
          <p:cNvSpPr txBox="1">
            <a:spLocks/>
          </p:cNvSpPr>
          <p:nvPr/>
        </p:nvSpPr>
        <p:spPr>
          <a:xfrm>
            <a:off x="6693748" y="1575171"/>
            <a:ext cx="5181600" cy="460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Alexander Berndt</a:t>
            </a:r>
          </a:p>
          <a:p>
            <a:r>
              <a:rPr lang="de-DE" dirty="0"/>
              <a:t>Student Wirtschaftsinformatik Bachelor HKA</a:t>
            </a:r>
          </a:p>
          <a:p>
            <a:r>
              <a:rPr lang="de-DE" dirty="0"/>
              <a:t>BLOCK A LOT Entwickler (blockalot.de)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219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 Snake?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Spieleklassiker</a:t>
            </a:r>
          </a:p>
          <a:p>
            <a:r>
              <a:rPr lang="de-DE" dirty="0"/>
              <a:t>Bekannt</a:t>
            </a:r>
          </a:p>
          <a:p>
            <a:r>
              <a:rPr lang="de-DE" dirty="0"/>
              <a:t>Simpler Start</a:t>
            </a:r>
          </a:p>
          <a:p>
            <a:r>
              <a:rPr lang="de-DE" dirty="0"/>
              <a:t>Komplexe Szenarien möglich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CA5321-A332-4D67-AFBB-F363CAD1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8869"/>
            <a:ext cx="3377762" cy="44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Computerspiel: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71"/>
            <a:ext cx="10515600" cy="3920107"/>
          </a:xfrm>
        </p:spPr>
        <p:txBody>
          <a:bodyPr>
            <a:normAutofit/>
          </a:bodyPr>
          <a:lstStyle/>
          <a:p>
            <a:r>
              <a:rPr lang="de-DE" dirty="0"/>
              <a:t>„Ein Computerspiel ist ein Programm auf einem Computer, welches es einem oder mehreren Benutzern ermöglich ein interaktives Spiel zu steuern“</a:t>
            </a:r>
            <a:r>
              <a:rPr lang="de-DE" sz="1600" i="0" baseline="300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</a:t>
            </a:r>
            <a:endParaRPr lang="de-DE" sz="1600" dirty="0"/>
          </a:p>
          <a:p>
            <a:r>
              <a:rPr lang="de-DE" dirty="0"/>
              <a:t>Input </a:t>
            </a:r>
          </a:p>
          <a:p>
            <a:pPr lvl="1"/>
            <a:r>
              <a:rPr lang="de-DE" dirty="0"/>
              <a:t>Maus </a:t>
            </a:r>
          </a:p>
          <a:p>
            <a:pPr lvl="1"/>
            <a:r>
              <a:rPr lang="de-DE" dirty="0"/>
              <a:t>Tastatur</a:t>
            </a:r>
          </a:p>
          <a:p>
            <a:pPr lvl="1"/>
            <a:r>
              <a:rPr lang="de-DE" dirty="0"/>
              <a:t>Sprache</a:t>
            </a:r>
          </a:p>
          <a:p>
            <a:r>
              <a:rPr lang="de-DE" dirty="0"/>
              <a:t>Output</a:t>
            </a:r>
          </a:p>
          <a:p>
            <a:pPr lvl="1"/>
            <a:r>
              <a:rPr lang="de-DE" dirty="0"/>
              <a:t>Bild</a:t>
            </a:r>
          </a:p>
          <a:p>
            <a:pPr lvl="1"/>
            <a:r>
              <a:rPr lang="de-DE" dirty="0"/>
              <a:t>Ton</a:t>
            </a:r>
          </a:p>
          <a:p>
            <a:r>
              <a:rPr lang="de-DE" dirty="0"/>
              <a:t>Spielregeln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83ABBFA-5DC6-48E9-AE06-16C3F147B716}"/>
              </a:ext>
            </a:extLst>
          </p:cNvPr>
          <p:cNvSpPr txBox="1"/>
          <p:nvPr/>
        </p:nvSpPr>
        <p:spPr>
          <a:xfrm>
            <a:off x="6474781" y="6081204"/>
            <a:ext cx="571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0" baseline="300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de-DE" sz="1200" dirty="0"/>
              <a:t>http://soziologie.soz.uni-linz.ac.at/sozthe/freitour/FreiTour-Wiki/Computerspiele.htm</a:t>
            </a:r>
          </a:p>
          <a:p>
            <a:endParaRPr lang="de-DE" dirty="0"/>
          </a:p>
        </p:txBody>
      </p:sp>
      <p:pic>
        <p:nvPicPr>
          <p:cNvPr id="6" name="Grafik 5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71F65144-E800-46A6-A8DD-66045B39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24" y="2545135"/>
            <a:ext cx="4864659" cy="32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4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Snakeregeln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1000 Variationsmöglichkeiten</a:t>
            </a:r>
          </a:p>
          <a:p>
            <a:r>
              <a:rPr lang="de-DE" dirty="0"/>
              <a:t>Wir nähern uns Schritt für Schritt</a:t>
            </a:r>
          </a:p>
          <a:p>
            <a:r>
              <a:rPr lang="de-DE" dirty="0"/>
              <a:t>Heute: ganz klassisch</a:t>
            </a:r>
          </a:p>
        </p:txBody>
      </p:sp>
      <p:pic>
        <p:nvPicPr>
          <p:cNvPr id="3" name="Grafik 2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2EAD1496-EDEF-4377-A5AC-26A0F7BB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02" y="2090834"/>
            <a:ext cx="5355698" cy="35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Pygame</a:t>
            </a:r>
            <a:r>
              <a:rPr lang="de-DE" dirty="0"/>
              <a:t> Basics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B06DE-6965-493B-8FA0-DF0D5ACB7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8" y="1248123"/>
            <a:ext cx="5508232" cy="47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C865E-2765-4EA2-A95F-EE80DCEB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Output?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94D61-961B-4FBE-91E2-2B59240BA7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3" y="1313065"/>
            <a:ext cx="613621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A077F8E-B787-4940-88EF-406CC8EBC53C}"/>
              </a:ext>
            </a:extLst>
          </p:cNvPr>
          <p:cNvSpPr txBox="1"/>
          <p:nvPr/>
        </p:nvSpPr>
        <p:spPr>
          <a:xfrm>
            <a:off x="7146235" y="1808922"/>
            <a:ext cx="3299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von: https://dalelane.co.uk/blog/?p=3795</a:t>
            </a:r>
          </a:p>
        </p:txBody>
      </p:sp>
    </p:spTree>
    <p:extLst>
      <p:ext uri="{BB962C8B-B14F-4D97-AF65-F5344CB8AC3E}">
        <p14:creationId xmlns:p14="http://schemas.microsoft.com/office/powerpoint/2010/main" val="412566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F59C00"/>
      </a:dk2>
      <a:lt2>
        <a:srgbClr val="E7E6E6"/>
      </a:lt2>
      <a:accent1>
        <a:srgbClr val="F59C00"/>
      </a:accent1>
      <a:accent2>
        <a:srgbClr val="3F3F3F"/>
      </a:accent2>
      <a:accent3>
        <a:srgbClr val="E7E6E6"/>
      </a:accent3>
      <a:accent4>
        <a:srgbClr val="4472C4"/>
      </a:accent4>
      <a:accent5>
        <a:srgbClr val="954F72"/>
      </a:accent5>
      <a:accent6>
        <a:srgbClr val="538135"/>
      </a:accent6>
      <a:hlink>
        <a:srgbClr val="0563C1"/>
      </a:hlink>
      <a:folHlink>
        <a:srgbClr val="F59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</Words>
  <Application>Microsoft Office PowerPoint</Application>
  <PresentationFormat>Breitbild</PresentationFormat>
  <Paragraphs>187</Paragraphs>
  <Slides>26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JetBrains Mono</vt:lpstr>
      <vt:lpstr>SFMono-Regular</vt:lpstr>
      <vt:lpstr>Office</vt:lpstr>
      <vt:lpstr>Snake in Python programmieren</vt:lpstr>
      <vt:lpstr>Schon installiert?</vt:lpstr>
      <vt:lpstr>Agenda</vt:lpstr>
      <vt:lpstr>Tim &amp; Alex</vt:lpstr>
      <vt:lpstr>Wieso Snake?</vt:lpstr>
      <vt:lpstr>Computerspiel:</vt:lpstr>
      <vt:lpstr>Snakeregeln</vt:lpstr>
      <vt:lpstr>Pygame Basics</vt:lpstr>
      <vt:lpstr>Wie funktioniert der Output?</vt:lpstr>
      <vt:lpstr>Beispieloutput</vt:lpstr>
      <vt:lpstr>PowerPoint-Präsentation</vt:lpstr>
      <vt:lpstr>Aufgabe 1</vt:lpstr>
      <vt:lpstr>Wie bewegt sich eine Schlange?</vt:lpstr>
      <vt:lpstr>Wie bewegt sich eine Schlange?</vt:lpstr>
      <vt:lpstr>Aufgabe 2</vt:lpstr>
      <vt:lpstr>Aufgabe 2</vt:lpstr>
      <vt:lpstr>Fühlt sich noch nicht wie Snake an!</vt:lpstr>
      <vt:lpstr>Wir brauchen Geschwindigkeit!</vt:lpstr>
      <vt:lpstr>Wir brauchen Geschwindigkeit!</vt:lpstr>
      <vt:lpstr>Aufgabe 3</vt:lpstr>
      <vt:lpstr>Aufgabe 4</vt:lpstr>
      <vt:lpstr>Aufgabe 5</vt:lpstr>
      <vt:lpstr>Ideensammlung</vt:lpstr>
      <vt:lpstr>Retro</vt:lpstr>
      <vt:lpstr>Ressourcen</vt:lpstr>
      <vt:lpstr>Danke für eure aktive Teilnahme!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Tilmann Kübler</dc:creator>
  <cp:lastModifiedBy>Alexander Berndt</cp:lastModifiedBy>
  <cp:revision>74</cp:revision>
  <dcterms:created xsi:type="dcterms:W3CDTF">2019-09-16T06:17:11Z</dcterms:created>
  <dcterms:modified xsi:type="dcterms:W3CDTF">2021-05-14T14:24:38Z</dcterms:modified>
</cp:coreProperties>
</file>